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840" r:id="rId1"/>
  </p:sldMasterIdLst>
  <p:notesMasterIdLst>
    <p:notesMasterId r:id="rId36"/>
  </p:notesMasterIdLst>
  <p:sldIdLst>
    <p:sldId id="258" r:id="rId2"/>
    <p:sldId id="280" r:id="rId3"/>
    <p:sldId id="293" r:id="rId4"/>
    <p:sldId id="301" r:id="rId5"/>
    <p:sldId id="260" r:id="rId6"/>
    <p:sldId id="270" r:id="rId7"/>
    <p:sldId id="271" r:id="rId8"/>
    <p:sldId id="272" r:id="rId9"/>
    <p:sldId id="273" r:id="rId10"/>
    <p:sldId id="294" r:id="rId11"/>
    <p:sldId id="263" r:id="rId12"/>
    <p:sldId id="290" r:id="rId13"/>
    <p:sldId id="261" r:id="rId14"/>
    <p:sldId id="282" r:id="rId15"/>
    <p:sldId id="283" r:id="rId16"/>
    <p:sldId id="284" r:id="rId17"/>
    <p:sldId id="264" r:id="rId18"/>
    <p:sldId id="285" r:id="rId19"/>
    <p:sldId id="286" r:id="rId20"/>
    <p:sldId id="265" r:id="rId21"/>
    <p:sldId id="287" r:id="rId22"/>
    <p:sldId id="276" r:id="rId23"/>
    <p:sldId id="288" r:id="rId24"/>
    <p:sldId id="266" r:id="rId25"/>
    <p:sldId id="289" r:id="rId26"/>
    <p:sldId id="296" r:id="rId27"/>
    <p:sldId id="297" r:id="rId28"/>
    <p:sldId id="298" r:id="rId29"/>
    <p:sldId id="299" r:id="rId30"/>
    <p:sldId id="267" r:id="rId31"/>
    <p:sldId id="291" r:id="rId32"/>
    <p:sldId id="268" r:id="rId33"/>
    <p:sldId id="292" r:id="rId34"/>
    <p:sldId id="26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91882" autoAdjust="0"/>
  </p:normalViewPr>
  <p:slideViewPr>
    <p:cSldViewPr snapToGrid="0">
      <p:cViewPr varScale="1">
        <p:scale>
          <a:sx n="104" d="100"/>
          <a:sy n="104" d="100"/>
        </p:scale>
        <p:origin x="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5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7645D96-3108-B545-9B42-23C24617A283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A224E84-372A-C342-BC1B-C5ADA5A0061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UCL GIS for Geoscientists- Session 2- Beginner GIS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Presented by N.D. Barber (Cambridge) ndb38@cam.ac.uk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9497-7443-3649-BD98-86E7AA467390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72A5D3D-409F-3842-8F2B-9F1F2615A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2939-C404-CD42-9389-BDB8482DAA01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C0AC0DF-B4BD-A74A-B884-F5EBA05AC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51CDABD-E723-164B-B705-2C2C1771D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2F729C2-DF0F-F54B-B3EE-D8FFD13AB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CA2FF639-FC09-5F4A-B23C-8B1FDDDDEFBF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12D029E-5056-D54F-BECE-863C66041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FC355047-41C0-8641-9CD9-E597560F38B5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643F349-3F1E-4442-B566-1B2FD0445C5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6C54D54-7A92-A645-BFCE-8BE6B8068A7A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5428F30-457F-324B-A8A9-262AEB9EF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B6F76746-A03E-1446-B7CF-798FC3EE1D9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58DA4-63E3-1F43-A6D7-E4F90682B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Candara" panose="020E0502030303020204" pitchFamily="34" charset="0"/>
              </a:defRPr>
            </a:lvl1pPr>
            <a:lvl2pPr>
              <a:defRPr sz="1800">
                <a:latin typeface="Candara" panose="020E0502030303020204" pitchFamily="34" charset="0"/>
              </a:defRPr>
            </a:lvl2pPr>
            <a:lvl3pPr>
              <a:defRPr sz="16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152640C-FBCD-2845-990D-FAE60167BFE2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4BB8A03-466E-5A46-8D2E-32E04643A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57BE5EE7-EBBE-D047-A622-014412DFBC0F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76D30E4-8504-E645-840D-63299046A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0D1B046-536E-594E-9C7D-0944F6913C4A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64ECE77-CC2B-5B4C-9FFE-AA9673A7E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94351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db38@cam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github.com/ndb38" TargetMode="External"/><Relationship Id="rId4" Type="http://schemas.openxmlformats.org/officeDocument/2006/relationships/hyperlink" Target="http://www.volcannick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www.galapagosislands.com/blog/may-24th-holiday-batalla-de-pichinch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ransverse_Mercator_projection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gistutorials.com/en/docs/3/georeferencing_basics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36104232_The_New_Volcanic_Hazard_Map_of_Guagua_Pichincha_Volcano_Third_Edition_2019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ebhelp.esri.com/arcgisdesktop/9.2/index.cfm?TopicName=An_overview_of_commonly_used_tool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ebapps.itc.utwente.nl/librarywww/papers_2009/general/principlesgis.pdf" TargetMode="External"/><Relationship Id="rId7" Type="http://schemas.openxmlformats.org/officeDocument/2006/relationships/image" Target="../media/image5.jpg"/><Relationship Id="rId2" Type="http://schemas.openxmlformats.org/officeDocument/2006/relationships/hyperlink" Target="https://www.spatialanalysisonline.com/HTM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tjukanovt/30DayMapChalleng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182" y="4943476"/>
            <a:ext cx="10156435" cy="107632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GIS for Geoscientists Session 2: Beginner GIS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44182" y="6229349"/>
            <a:ext cx="9747821" cy="5365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Presented by Nicholas Barber, 4</a:t>
            </a:r>
            <a:r>
              <a:rPr lang="en-US" sz="1600" baseline="30000" dirty="0">
                <a:solidFill>
                  <a:srgbClr val="BFBFBF"/>
                </a:solidFill>
              </a:rPr>
              <a:t>th</a:t>
            </a:r>
            <a:r>
              <a:rPr lang="en-US" sz="1600" dirty="0">
                <a:solidFill>
                  <a:srgbClr val="BFBFBF"/>
                </a:solidFill>
              </a:rPr>
              <a:t> Year PhD Student at the University of Cambridge, U.K.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>
                <a:solidFill>
                  <a:srgbClr val="BFBFBF"/>
                </a:solidFill>
                <a:hlinkClick r:id="rId3"/>
              </a:rPr>
              <a:t>ndb38@cam.ac.uk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4"/>
              </a:rPr>
              <a:t>www.volcannick.com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5"/>
              </a:rPr>
              <a:t>https://github.com/ndb38</a:t>
            </a:r>
            <a:r>
              <a:rPr lang="en-US" sz="1600" dirty="0">
                <a:solidFill>
                  <a:srgbClr val="BFBFBF"/>
                </a:solidFill>
              </a:rPr>
              <a:t> | Twitter @</a:t>
            </a:r>
            <a:r>
              <a:rPr lang="en-US" sz="1600" dirty="0" err="1">
                <a:solidFill>
                  <a:srgbClr val="BFBFBF"/>
                </a:solidFill>
              </a:rPr>
              <a:t>volcannick</a:t>
            </a:r>
            <a:r>
              <a:rPr lang="en-US" sz="1600" dirty="0">
                <a:solidFill>
                  <a:srgbClr val="BFBFBF"/>
                </a:solidFill>
              </a:rPr>
              <a:t> </a:t>
            </a:r>
            <a:endParaRPr sz="1600" dirty="0">
              <a:solidFill>
                <a:srgbClr val="BFBFB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9E672C4-188B-614D-967E-F0FEEF5B5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583" y="68450"/>
            <a:ext cx="7005018" cy="495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52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CA3E7-F2D5-5A4D-A5D7-37D3E41E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Volcanoes and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1A005-C679-C34C-B02A-E310A97EC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volcano as essential in the story of Ecuadorian independence! </a:t>
            </a:r>
          </a:p>
          <a:p>
            <a:r>
              <a:rPr lang="en-US" dirty="0"/>
              <a:t>May 24</a:t>
            </a:r>
            <a:r>
              <a:rPr lang="en-US" baseline="30000" dirty="0"/>
              <a:t>th, </a:t>
            </a:r>
            <a:r>
              <a:rPr lang="en-US" dirty="0"/>
              <a:t>1822: The Battle of Pichincha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Image Credit: </a:t>
            </a:r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www.galapagosislands.com</a:t>
            </a:r>
            <a:r>
              <a:rPr lang="en-US" sz="1200" dirty="0">
                <a:hlinkClick r:id="rId2"/>
              </a:rPr>
              <a:t>/blog/may-24th-holiday-batalla-de-pichincha/</a:t>
            </a:r>
            <a:endParaRPr lang="en-US" sz="1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74680-4033-A84D-848D-832F01BE3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11D53-4A61-D34C-BE72-8CF36F22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 descr="A picture containing food, colorful&#10;&#10;Description automatically generated">
            <a:extLst>
              <a:ext uri="{FF2B5EF4-FFF2-40B4-BE49-F238E27FC236}">
                <a16:creationId xmlns:a16="http://schemas.microsoft.com/office/drawing/2014/main" id="{25580F1C-88A6-EA4F-A5EC-04B5A8A17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17" y="2881783"/>
            <a:ext cx="5180235" cy="2434710"/>
          </a:xfrm>
          <a:prstGeom prst="rect">
            <a:avLst/>
          </a:prstGeom>
        </p:spPr>
      </p:pic>
      <p:pic>
        <p:nvPicPr>
          <p:cNvPr id="10" name="Picture 9" descr="A group of people riding on the back of a horse&#10;&#10;Description automatically generated">
            <a:extLst>
              <a:ext uri="{FF2B5EF4-FFF2-40B4-BE49-F238E27FC236}">
                <a16:creationId xmlns:a16="http://schemas.microsoft.com/office/drawing/2014/main" id="{E0E494CA-94BF-2C42-9293-48AED6E1D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893" y="2881783"/>
            <a:ext cx="5180235" cy="243471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1203B79-5A8E-144D-947E-658357F52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15820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DAC9-AFF3-EA4A-B5A7-1F29A6ECB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+ </a:t>
            </a:r>
            <a:r>
              <a:rPr lang="en-US" dirty="0" err="1"/>
              <a:t>Reprojecting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15B5B-49D0-074E-AB72-61307EFC5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2A09D-E376-C246-95FC-D4C0B18C2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A5EF6-B843-BF46-8772-4EAB0467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A4B4B69-00FA-B74F-AEDD-8989E9BBCF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302392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5763-A163-5148-BCE1-2B656219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1D9E-70C1-784F-8056-E8088718B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Format: SHP, GPKG, </a:t>
            </a:r>
            <a:r>
              <a:rPr lang="en-US" dirty="0" err="1"/>
              <a:t>GeoTiff</a:t>
            </a:r>
            <a:endParaRPr lang="en-US" dirty="0"/>
          </a:p>
          <a:p>
            <a:r>
              <a:rPr lang="en-US" dirty="0"/>
              <a:t>Which layers to keep?</a:t>
            </a:r>
          </a:p>
          <a:p>
            <a:r>
              <a:rPr lang="en-US" dirty="0"/>
              <a:t>Renaming and resaving</a:t>
            </a:r>
          </a:p>
          <a:p>
            <a:r>
              <a:rPr lang="en-US" dirty="0"/>
              <a:t>Data specific tasks:</a:t>
            </a:r>
          </a:p>
          <a:p>
            <a:pPr lvl="1"/>
            <a:r>
              <a:rPr lang="en-US" dirty="0"/>
              <a:t>Vector Data: Metadata</a:t>
            </a:r>
          </a:p>
          <a:p>
            <a:pPr lvl="1"/>
            <a:r>
              <a:rPr lang="en-US" dirty="0"/>
              <a:t>Elevation data: Close Gaps + </a:t>
            </a:r>
            <a:r>
              <a:rPr lang="en-US" dirty="0" err="1"/>
              <a:t>Hillshade</a:t>
            </a:r>
            <a:endParaRPr lang="en-US" dirty="0"/>
          </a:p>
          <a:p>
            <a:pPr lvl="1"/>
            <a:r>
              <a:rPr lang="en-US" dirty="0"/>
              <a:t>CSV: Import</a:t>
            </a:r>
          </a:p>
          <a:p>
            <a:r>
              <a:rPr lang="en-US" dirty="0"/>
              <a:t>Reprojection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DEE8C-8958-C44A-B097-655EA48E1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32065-1BE3-A847-8F03-4EDA18DD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C34A799-58CC-7D48-9898-9B66A08CAE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7062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7594B-5128-CC41-831E-1C06F0C5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on Coordinates and Projections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FF5DA-CA7D-B443-B065-B874E125D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DC3D6-8D30-EA46-BC57-734ACFC40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447CC-0695-7A4D-9CD2-C99C7330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B05E0DB-9C59-E64B-AAC9-8164645CD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926224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2F51E-1E0F-1E48-BDC7-2B827FF6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want something that’s accurate for our study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3B49-61DB-4B44-9037-D4CF4F61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Datum itself isn’t that important – one of the most common is GRS80</a:t>
            </a:r>
          </a:p>
          <a:p>
            <a:r>
              <a:rPr lang="en-US" dirty="0"/>
              <a:t>We want a Latin American projection system, localized in Ecuador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6E03F-6993-0740-93BD-99B8A706C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64273-6D1B-104A-A072-54A0C286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7284E6F-095D-0C4B-8A96-A996CDA2D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743200"/>
            <a:ext cx="8133413" cy="37490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BE554B-8EE9-3640-B596-031872318237}"/>
              </a:ext>
            </a:extLst>
          </p:cNvPr>
          <p:cNvSpPr txBox="1"/>
          <p:nvPr/>
        </p:nvSpPr>
        <p:spPr>
          <a:xfrm>
            <a:off x="1261872" y="6469062"/>
            <a:ext cx="3595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source: EPSG Repository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21EA7D1-AA49-994D-AC34-8FF3C2948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357077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B6A5-CE27-D343-8779-F16ADBAE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SIRGAS 2000/UTM Zone 17S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978F6-B7D3-3342-8173-47930A822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just in bounds of 1.0m accuracy SIRGAS 2000/17S </a:t>
            </a:r>
          </a:p>
          <a:p>
            <a:pPr lvl="1"/>
            <a:r>
              <a:rPr lang="en-US" dirty="0"/>
              <a:t>EPSG 31977</a:t>
            </a:r>
          </a:p>
          <a:p>
            <a:r>
              <a:rPr lang="en-US" dirty="0"/>
              <a:t>Note: not the only choice we could make! There are many possibly options</a:t>
            </a:r>
          </a:p>
          <a:p>
            <a:pPr lvl="1"/>
            <a:r>
              <a:rPr lang="en-US" dirty="0"/>
              <a:t>Decision based on locality (always better to fit with a projection suited to your part of the geoid) and widespread use – SIRGAS 2000 a standard CRS for South America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A70FE-748C-0D4C-B032-6FAA927B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35F84-6997-7142-B5B9-CDD81E46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1142A-C556-E349-A709-B5D705296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01"/>
          <a:stretch/>
        </p:blipFill>
        <p:spPr>
          <a:xfrm>
            <a:off x="1261872" y="4004468"/>
            <a:ext cx="8942805" cy="2152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287041-A11F-DE4D-B727-49D47D879EA0}"/>
              </a:ext>
            </a:extLst>
          </p:cNvPr>
          <p:cNvSpPr txBox="1"/>
          <p:nvPr/>
        </p:nvSpPr>
        <p:spPr>
          <a:xfrm>
            <a:off x="1261872" y="6317615"/>
            <a:ext cx="3595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source: QGIS Projections Manager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0886514-D772-8D48-A42C-8AB31CACD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323844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1429D-5B21-C54A-9C15-5E20B666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SIRGAS 2000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D2CAD-4B60-614E-A97C-3E1E12B00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projection is reasonably accurate near the central meridian. Scale at an angular distance of 5° (in longitude) away from the central meridian is less than 0.4% greater than scale at the central meridian, and is about 1.54% at an angular distance of 10°.”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74F1-E34F-7248-A708-D5C4A483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85AF6-64AB-564C-BCB8-A22BF561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 descr="A picture containing table, cake, sheep, water&#10;&#10;Description automatically generated">
            <a:extLst>
              <a:ext uri="{FF2B5EF4-FFF2-40B4-BE49-F238E27FC236}">
                <a16:creationId xmlns:a16="http://schemas.microsoft.com/office/drawing/2014/main" id="{E14DFB42-DA2E-B74A-BD9B-25472D0FC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" y="2971295"/>
            <a:ext cx="3488690" cy="3467287"/>
          </a:xfrm>
          <a:prstGeom prst="rect">
            <a:avLst/>
          </a:prstGeom>
        </p:spPr>
      </p:pic>
      <p:pic>
        <p:nvPicPr>
          <p:cNvPr id="10" name="Picture 9" descr="A picture containing text, map, blue&#10;&#10;Description automatically generated">
            <a:extLst>
              <a:ext uri="{FF2B5EF4-FFF2-40B4-BE49-F238E27FC236}">
                <a16:creationId xmlns:a16="http://schemas.microsoft.com/office/drawing/2014/main" id="{76C1FECA-8EFC-7241-9500-1534C81AA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885" y="2971295"/>
            <a:ext cx="3488690" cy="35092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FA7401-8D0D-F74D-BE6B-245229C64127}"/>
              </a:ext>
            </a:extLst>
          </p:cNvPr>
          <p:cNvSpPr txBox="1"/>
          <p:nvPr/>
        </p:nvSpPr>
        <p:spPr>
          <a:xfrm>
            <a:off x="1433830" y="6504315"/>
            <a:ext cx="7424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and Quote Source: 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https://</a:t>
            </a:r>
            <a:r>
              <a:rPr lang="en-US" sz="1100" dirty="0" err="1">
                <a:latin typeface="Candara" panose="020E0502030303020204" pitchFamily="34" charset="0"/>
                <a:hlinkClick r:id="rId4"/>
              </a:rPr>
              <a:t>en.wikipedia.org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/wiki/</a:t>
            </a:r>
            <a:r>
              <a:rPr lang="en-US" sz="1100" dirty="0" err="1">
                <a:latin typeface="Candara" panose="020E0502030303020204" pitchFamily="34" charset="0"/>
                <a:hlinkClick r:id="rId4"/>
              </a:rPr>
              <a:t>Transverse_Mercator_projection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 </a:t>
            </a:r>
            <a:endParaRPr lang="en-US" sz="1100" dirty="0">
              <a:latin typeface="Candara" panose="020E050203030302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96E9306-3444-CA43-8A6B-19607A667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48391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6EFD-A200-2F42-85EF-521AFB84A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Georeferencing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80C94-50F4-D948-83E1-DA41B0538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48FE2-0AF9-9D4D-93D6-7D2EE20EE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2CA38-7DBB-A84F-B8FC-9B28A9FB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5CF0382-C292-CC4B-825E-3D76C9001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26784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2F78-A957-594E-847D-C08A2718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Georeferencing?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03B22-F40A-C84A-821D-A90E0923A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Assignment of real world coordinates to pixels of an unreferenced raster</a:t>
            </a:r>
          </a:p>
          <a:p>
            <a:pPr lvl="1"/>
            <a:r>
              <a:rPr lang="en-US" dirty="0"/>
              <a:t>Deccan Traps example from last time</a:t>
            </a:r>
          </a:p>
          <a:p>
            <a:r>
              <a:rPr lang="en-US" dirty="0"/>
              <a:t>Requires manually fixing “control points” between map and real spatial objects</a:t>
            </a:r>
          </a:p>
          <a:p>
            <a:r>
              <a:rPr lang="en-US" dirty="0"/>
              <a:t>BEST CONTROL POINTS: </a:t>
            </a:r>
          </a:p>
          <a:p>
            <a:pPr lvl="1"/>
            <a:r>
              <a:rPr lang="en-US" dirty="0"/>
              <a:t>Riverheads</a:t>
            </a:r>
          </a:p>
          <a:p>
            <a:pPr lvl="1"/>
            <a:r>
              <a:rPr lang="en-US" dirty="0"/>
              <a:t>Clear topographic features (ridge, unique landform, etc.)</a:t>
            </a:r>
          </a:p>
          <a:p>
            <a:pPr lvl="1"/>
            <a:r>
              <a:rPr lang="en-US" dirty="0"/>
              <a:t>Intersections of </a:t>
            </a:r>
            <a:r>
              <a:rPr lang="en-US" dirty="0" err="1"/>
              <a:t>lat</a:t>
            </a:r>
            <a:r>
              <a:rPr lang="en-US" dirty="0"/>
              <a:t>/long grid lines</a:t>
            </a:r>
          </a:p>
          <a:p>
            <a:pPr lvl="1"/>
            <a:r>
              <a:rPr lang="en-US" dirty="0"/>
              <a:t>Edge of map area</a:t>
            </a:r>
          </a:p>
          <a:p>
            <a:r>
              <a:rPr lang="en-US" dirty="0"/>
              <a:t>BAD CONTROL POINTS: Town names</a:t>
            </a:r>
          </a:p>
          <a:p>
            <a:r>
              <a:rPr lang="en-US" dirty="0"/>
              <a:t>Choice of transformation….</a:t>
            </a:r>
          </a:p>
          <a:p>
            <a:r>
              <a:rPr lang="en-US" dirty="0"/>
              <a:t>Thorough walk through: </a:t>
            </a:r>
            <a:r>
              <a:rPr lang="en-US" dirty="0">
                <a:hlinkClick r:id="rId2"/>
              </a:rPr>
              <a:t>https://www.qgistutorials.com/en/docs/3/georeferencing_basics.html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CB24-04AA-D044-9D8E-F671575DF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2F452-5153-B54E-AE87-B3C20B95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63D7126-562F-FB41-A3A9-AF5108E7C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486932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666A1F91-C2E8-C540-A094-0BF260726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090" y="154761"/>
            <a:ext cx="8531637" cy="6270754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9F3294B-4CDF-7B4C-8655-E735BDB1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11/10/21</a:t>
            </a:fld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13782A4F-8712-0148-B7BD-6F0910E6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E25DE-B600-434B-87D0-5228FE475636}"/>
              </a:ext>
            </a:extLst>
          </p:cNvPr>
          <p:cNvSpPr txBox="1"/>
          <p:nvPr/>
        </p:nvSpPr>
        <p:spPr>
          <a:xfrm>
            <a:off x="1433830" y="6425515"/>
            <a:ext cx="999617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Map Source: </a:t>
            </a:r>
            <a:r>
              <a:rPr lang="en-US" sz="1100" dirty="0" err="1">
                <a:latin typeface="Candara" panose="020E0502030303020204" pitchFamily="34" charset="0"/>
              </a:rPr>
              <a:t>Telenchana</a:t>
            </a:r>
            <a:r>
              <a:rPr lang="en-US" sz="1100" dirty="0">
                <a:latin typeface="Candara" panose="020E0502030303020204" pitchFamily="34" charset="0"/>
              </a:rPr>
              <a:t> et al. (2019): </a:t>
            </a:r>
            <a:r>
              <a:rPr lang="en-US" sz="1100" i="1" dirty="0">
                <a:latin typeface="Candara" panose="020E0502030303020204" pitchFamily="34" charset="0"/>
              </a:rPr>
              <a:t>The New Volcanic Hazard Map of Guagua Pichincha Volcano, Third Edition 2019</a:t>
            </a:r>
            <a:r>
              <a:rPr lang="en-US" sz="1100" dirty="0">
                <a:latin typeface="Candara" panose="020E0502030303020204" pitchFamily="34" charset="0"/>
              </a:rPr>
              <a:t>. </a:t>
            </a:r>
          </a:p>
          <a:p>
            <a:r>
              <a:rPr lang="en-US" sz="1100" i="1" dirty="0">
                <a:latin typeface="Candara" panose="020E0502030303020204" pitchFamily="34" charset="0"/>
                <a:hlinkClick r:id="rId3"/>
              </a:rPr>
              <a:t>https://</a:t>
            </a:r>
            <a:r>
              <a:rPr lang="en-US" sz="1100" i="1" dirty="0" err="1">
                <a:latin typeface="Candara" panose="020E0502030303020204" pitchFamily="34" charset="0"/>
                <a:hlinkClick r:id="rId3"/>
              </a:rPr>
              <a:t>www.researchgate.net</a:t>
            </a:r>
            <a:r>
              <a:rPr lang="en-US" sz="1100" i="1" dirty="0">
                <a:latin typeface="Candara" panose="020E0502030303020204" pitchFamily="34" charset="0"/>
                <a:hlinkClick r:id="rId3"/>
              </a:rPr>
              <a:t>/publication/336104232_The_New_Volcanic_Hazard_Map_of_Guagua_Pichincha_Volcano_Third_Edition_2019</a:t>
            </a:r>
            <a:endParaRPr lang="en-US" sz="1100" i="1" dirty="0">
              <a:latin typeface="Candara" panose="020E0502030303020204" pitchFamily="34" charset="0"/>
            </a:endParaRPr>
          </a:p>
          <a:p>
            <a:endParaRPr lang="en-US" sz="1100" dirty="0">
              <a:latin typeface="Candara" panose="020E0502030303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555DE2F-41AD-4A45-9A5E-C6CFF95F2C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B82B027-FF06-C347-9516-F5515E9DB97F}"/>
              </a:ext>
            </a:extLst>
          </p:cNvPr>
          <p:cNvSpPr txBox="1">
            <a:spLocks/>
          </p:cNvSpPr>
          <p:nvPr/>
        </p:nvSpPr>
        <p:spPr>
          <a:xfrm rot="16200000">
            <a:off x="10797542" y="1135658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058645-6F24-9C43-8FC3-443F02031404}" type="datetime1">
              <a:rPr lang="en-US" smtClean="0"/>
              <a:pPr/>
              <a:t>11/10/21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ACF949D-544C-CF42-85C8-D8551541313F}"/>
              </a:ext>
            </a:extLst>
          </p:cNvPr>
          <p:cNvSpPr txBox="1">
            <a:spLocks/>
          </p:cNvSpPr>
          <p:nvPr/>
        </p:nvSpPr>
        <p:spPr>
          <a:xfrm>
            <a:off x="11292841" y="6264275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 lnSpcReduction="10000"/>
          </a:bodyPr>
          <a:lstStyle>
            <a:defPPr>
              <a:defRPr lang="en-US"/>
            </a:defPPr>
            <a:lvl1pPr marL="0" algn="ctr" defTabSz="457200" rtl="0" eaLnBrk="1" latinLnBrk="0" hangingPunct="1">
              <a:defRPr sz="3600" kern="12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698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ED8D-EDCC-564E-8CB3-BAE377BF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 for further learning &amp; GIS fun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80329-26C7-AA4E-85AE-305117ABB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716E-D458-0C41-A9BD-CB8974F9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4A3BF-E42B-5A46-91B6-42F3D177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5C5C600-8145-CA46-83D0-126014E47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16508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206AB-E4D9-6340-A915-DE75CA7A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</a:t>
            </a:r>
            <a:r>
              <a:rPr lang="en-US" dirty="0" err="1"/>
              <a:t>Basemap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40E86-9C44-8645-B45D-4864D3302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E3B93-96A3-194F-8B0C-BED826C57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27C2A-CB20-FE4A-9AC6-7E247023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AFEAFF2-3383-D246-8470-628CC17C13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699232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93299-82F7-5F48-AD55-6C5332B8C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Creating New Features</a:t>
            </a: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6B281C4-D8F2-9346-9FE7-82A5C77FFC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6189" y="1828800"/>
            <a:ext cx="5560542" cy="3558746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C7D7D7E-DD94-4B4A-94C2-481AE485A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/>
          <a:p>
            <a:r>
              <a:rPr lang="en-US" dirty="0"/>
              <a:t>Need to first define layer, then manually add points</a:t>
            </a:r>
          </a:p>
          <a:p>
            <a:pPr lvl="1"/>
            <a:r>
              <a:rPr lang="en-US" dirty="0"/>
              <a:t>Note: image processing algorithm can do some of this work</a:t>
            </a:r>
          </a:p>
          <a:p>
            <a:r>
              <a:rPr lang="en-US" dirty="0"/>
              <a:t>NEXT account for tracing errors: I fixed my scale of tracing, so I know my error is between 10-50 m (USGS)</a:t>
            </a:r>
          </a:p>
          <a:p>
            <a:pPr lvl="1"/>
            <a:r>
              <a:rPr lang="en-US" dirty="0"/>
              <a:t>ALWAYS KEEP SCALE IN MINDS</a:t>
            </a:r>
          </a:p>
          <a:p>
            <a:pPr lvl="1"/>
            <a:r>
              <a:rPr lang="en-US" dirty="0"/>
              <a:t>We also have to account for distortion from georeferencing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84211-9C0D-844C-8428-C035D29557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11/10/21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683D7-3840-D64E-98FA-3166B001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8291CC3-D0A2-9D4C-8D23-4D49D60A4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33600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A9D9-C35E-D24D-8E58-ACEB8572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38766-93A8-0C4E-ACA3-485D49C3E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F338A-E3A7-A844-ACC5-2FD881D68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2C348-6649-B548-967D-5502F08D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F7405EB-57E6-F14B-BA41-C97AE72E0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0631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273C-48A8-C045-81AC-29EC7781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3F47F-5C98-9643-9888-08DF8328D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Attribute data</a:t>
            </a:r>
          </a:p>
          <a:p>
            <a:pPr lvl="1"/>
            <a:r>
              <a:rPr lang="en-US" dirty="0"/>
              <a:t>Unfortunately don’t know this at this time – what is the error in a census?</a:t>
            </a:r>
          </a:p>
          <a:p>
            <a:pPr lvl="1"/>
            <a:r>
              <a:rPr lang="en-US" dirty="0"/>
              <a:t>Hazard Map doesn’t given an indication of error either, but doubtless there is some</a:t>
            </a:r>
          </a:p>
          <a:p>
            <a:r>
              <a:rPr lang="en-US" dirty="0"/>
              <a:t>Projection error (usually quite small)</a:t>
            </a:r>
          </a:p>
          <a:p>
            <a:pPr lvl="1"/>
            <a:r>
              <a:rPr lang="en-US" dirty="0"/>
              <a:t>Estimated Error of SIRGAS is 1.0m (see EPSG website)</a:t>
            </a:r>
          </a:p>
          <a:p>
            <a:r>
              <a:rPr lang="en-US" dirty="0"/>
              <a:t>Georeferencing error: Error report suggests &lt; 1 m</a:t>
            </a:r>
          </a:p>
          <a:p>
            <a:pPr lvl="1"/>
            <a:r>
              <a:rPr lang="en-US" dirty="0"/>
              <a:t>However, given we didn’t know starting PCS, this is likely an underestimate – we can see some notable distortion</a:t>
            </a:r>
          </a:p>
          <a:p>
            <a:pPr lvl="1"/>
            <a:r>
              <a:rPr lang="en-US" dirty="0"/>
              <a:t>Anything derived from </a:t>
            </a:r>
            <a:r>
              <a:rPr lang="en-US" dirty="0" err="1"/>
              <a:t>basemap</a:t>
            </a:r>
            <a:r>
              <a:rPr lang="en-US" dirty="0"/>
              <a:t> carries this georeferencing error forward</a:t>
            </a:r>
          </a:p>
          <a:p>
            <a:r>
              <a:rPr lang="en-US" dirty="0"/>
              <a:t>Base map error: USGS defines between 10-50m error in a  map drawn between 1:20000-1:100000 scale</a:t>
            </a:r>
          </a:p>
          <a:p>
            <a:pPr lvl="1"/>
            <a:r>
              <a:rPr lang="en-US" dirty="0"/>
              <a:t>We drew between these scales, so let's take the high end (50 m)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B1FE7-4447-2543-94F6-FF80ADEF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AE463-0F3B-1D4A-8DB7-A5ABAEBD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C28A4EF-1023-8C45-B7B6-5C15A509CC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873401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84740-E4EB-AB4A-B784-1063E7D8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010A4-497A-EE4B-AF08-B0615F0D0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9E32C-A092-4840-8933-5EED5883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E488-8BF1-D44B-A9AE-15D4A8DC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943F155-5D25-3548-A58D-03263F7E6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481547" y="3568743"/>
            <a:ext cx="4536989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7378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E559-7CC5-4A44-83DA-91933EA0D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our question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F2C38-DE79-3144-916A-61DB81C2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How many people are at risk of exposure to the different eruptive products of Guagua Pichincha Quito?</a:t>
            </a:r>
          </a:p>
          <a:p>
            <a:r>
              <a:rPr lang="en-US" dirty="0"/>
              <a:t>Attribute Manipulation: How many people live in a canton?</a:t>
            </a:r>
          </a:p>
          <a:p>
            <a:r>
              <a:rPr lang="en-US" dirty="0"/>
              <a:t>Define provinces affected by ash and lahars</a:t>
            </a:r>
          </a:p>
          <a:p>
            <a:pPr lvl="1"/>
            <a:r>
              <a:rPr lang="en-US" dirty="0"/>
              <a:t>Selection, Dissolving</a:t>
            </a:r>
          </a:p>
          <a:p>
            <a:r>
              <a:rPr lang="en-US" dirty="0"/>
              <a:t>Spatial Statistics: How many people in total?</a:t>
            </a:r>
          </a:p>
          <a:p>
            <a:pPr lvl="1"/>
            <a:r>
              <a:rPr lang="en-US" dirty="0"/>
              <a:t>Exporting Statistics</a:t>
            </a:r>
          </a:p>
          <a:p>
            <a:r>
              <a:rPr lang="en-US" dirty="0"/>
              <a:t>Areal statistics: % Overlap in Lahars and Quito</a:t>
            </a:r>
          </a:p>
          <a:p>
            <a:pPr lvl="1"/>
            <a:r>
              <a:rPr lang="en-US" dirty="0"/>
              <a:t>Proportion of population vulnerable </a:t>
            </a:r>
            <a:r>
              <a:rPr lang="en-US"/>
              <a:t>to lahars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34073-E99F-D946-A192-A20B9045B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048E5-F24D-2D42-A40C-A41F1378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B18572F-B1E8-F64C-B339-FE821C847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821780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7EBC1-0ED8-5647-AD20-633256800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Key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9AF18-63A4-9746-A94A-90C52A644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Spatial Statistics/Areal Statistics: Statistical + Analytical methods that add geographic space as a mathematical variable.</a:t>
            </a:r>
          </a:p>
          <a:p>
            <a:pPr lvl="1"/>
            <a:r>
              <a:rPr lang="en-US" dirty="0"/>
              <a:t>Here, we are using simple statistical measures like the mean to describe a spatial feature: the extent to which a modeled volcanic hazard will affect Quito. </a:t>
            </a:r>
          </a:p>
          <a:p>
            <a:pPr lvl="1"/>
            <a:r>
              <a:rPr lang="en-US" dirty="0"/>
              <a:t>But starting Friday, we will see how spatial statistics defines a unique and powerful branch of mathematics all its own. </a:t>
            </a:r>
          </a:p>
          <a:p>
            <a:r>
              <a:rPr lang="en-US" dirty="0"/>
              <a:t>Geoprocessing: Main spatial analysis workflows for topological problems. See next few slides for examples (</a:t>
            </a:r>
            <a:r>
              <a:rPr lang="en-US" dirty="0">
                <a:hlinkClick r:id="rId2"/>
              </a:rPr>
              <a:t>http://webhelp.esri.com/arcgisdesktop/9.2/index.cfm?TopicName=An_overview_of_commonly_used_tools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CABDF-2669-6744-A124-B5EC14549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7DBA7-26F5-3140-A39F-003E6D89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22FC53E-0587-D044-9359-2C5A7F65E3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9528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269C-AB49-E64D-9766-995CE28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Geoprocessing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A2AE-C7A4-9047-9BE3-E7FDB33C7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974049"/>
          </a:xfrm>
        </p:spPr>
        <p:txBody>
          <a:bodyPr/>
          <a:lstStyle/>
          <a:p>
            <a:r>
              <a:rPr lang="en-US" dirty="0"/>
              <a:t>Note that raster files can be subjected to similar operations, they just get applied slightly differently.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822D9-367C-3249-A5ED-09C956FD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F7ED0-2FE7-494D-A91B-9D7343F0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46253B4D-C189-F840-9465-6048A1FBF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890" y="2538916"/>
            <a:ext cx="3490341" cy="1879414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FB51DB7-7974-654F-A2B7-708D89500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26" y="2936538"/>
            <a:ext cx="3950556" cy="160101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5C7C9D4-B2AB-C148-B44F-1639C03314B6}"/>
              </a:ext>
            </a:extLst>
          </p:cNvPr>
          <p:cNvSpPr txBox="1">
            <a:spLocks/>
          </p:cNvSpPr>
          <p:nvPr/>
        </p:nvSpPr>
        <p:spPr>
          <a:xfrm>
            <a:off x="7533771" y="2271660"/>
            <a:ext cx="1156577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Buffer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B9AA72-0FA9-7048-AE2D-33CBE86ADB68}"/>
              </a:ext>
            </a:extLst>
          </p:cNvPr>
          <p:cNvSpPr txBox="1">
            <a:spLocks/>
          </p:cNvSpPr>
          <p:nvPr/>
        </p:nvSpPr>
        <p:spPr>
          <a:xfrm>
            <a:off x="2423862" y="2412652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Append</a:t>
            </a:r>
          </a:p>
        </p:txBody>
      </p:sp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2958EE8F-30A0-3344-A282-9ED32166B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98" y="5017642"/>
            <a:ext cx="4241651" cy="160101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9294704-9EA0-D94B-9F3F-A819ACF5C221}"/>
              </a:ext>
            </a:extLst>
          </p:cNvPr>
          <p:cNvSpPr txBox="1">
            <a:spLocks/>
          </p:cNvSpPr>
          <p:nvPr/>
        </p:nvSpPr>
        <p:spPr>
          <a:xfrm>
            <a:off x="2759141" y="4483131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Clip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EB5E89-7E01-4F4A-B85D-8A91F9B8F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597" y="5088859"/>
            <a:ext cx="5128720" cy="1403381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C0ED8377-0648-D247-84D0-C76C32D2827F}"/>
              </a:ext>
            </a:extLst>
          </p:cNvPr>
          <p:cNvSpPr txBox="1">
            <a:spLocks/>
          </p:cNvSpPr>
          <p:nvPr/>
        </p:nvSpPr>
        <p:spPr>
          <a:xfrm>
            <a:off x="7501668" y="4420659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Dissolve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FD0161D6-4100-6D42-A7B1-0AE444691A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107291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269C-AB49-E64D-9766-995CE28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Geoprocessing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A2AE-C7A4-9047-9BE3-E7FDB33C7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974049"/>
          </a:xfrm>
        </p:spPr>
        <p:txBody>
          <a:bodyPr/>
          <a:lstStyle/>
          <a:p>
            <a:r>
              <a:rPr lang="en-US" dirty="0"/>
              <a:t>Note that raster files can be subjected to similar operations, they just get applied slightly differently.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822D9-367C-3249-A5ED-09C956FD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F7ED0-2FE7-494D-A91B-9D7343F0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C7C9D4-B2AB-C148-B44F-1639C03314B6}"/>
              </a:ext>
            </a:extLst>
          </p:cNvPr>
          <p:cNvSpPr txBox="1">
            <a:spLocks/>
          </p:cNvSpPr>
          <p:nvPr/>
        </p:nvSpPr>
        <p:spPr>
          <a:xfrm>
            <a:off x="7533771" y="2271660"/>
            <a:ext cx="1156577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Union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B9AA72-0FA9-7048-AE2D-33CBE86ADB68}"/>
              </a:ext>
            </a:extLst>
          </p:cNvPr>
          <p:cNvSpPr txBox="1">
            <a:spLocks/>
          </p:cNvSpPr>
          <p:nvPr/>
        </p:nvSpPr>
        <p:spPr>
          <a:xfrm>
            <a:off x="2423862" y="2458371"/>
            <a:ext cx="1725798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Intersect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9294704-9EA0-D94B-9F3F-A819ACF5C221}"/>
              </a:ext>
            </a:extLst>
          </p:cNvPr>
          <p:cNvSpPr txBox="1">
            <a:spLocks/>
          </p:cNvSpPr>
          <p:nvPr/>
        </p:nvSpPr>
        <p:spPr>
          <a:xfrm>
            <a:off x="2759141" y="4756715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Erase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0ED8377-0648-D247-84D0-C76C32D2827F}"/>
              </a:ext>
            </a:extLst>
          </p:cNvPr>
          <p:cNvSpPr txBox="1">
            <a:spLocks/>
          </p:cNvSpPr>
          <p:nvPr/>
        </p:nvSpPr>
        <p:spPr>
          <a:xfrm>
            <a:off x="7501668" y="4420659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Identity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D958EA5-E908-034E-82EA-B75291564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18" y="2992882"/>
            <a:ext cx="3099088" cy="16802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D057B2-81A4-2E4C-97A1-E7FBCCBA4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911" y="2802849"/>
            <a:ext cx="3856032" cy="1680282"/>
          </a:xfrm>
          <a:prstGeom prst="rect">
            <a:avLst/>
          </a:prstGeom>
        </p:spPr>
      </p:pic>
      <p:pic>
        <p:nvPicPr>
          <p:cNvPr id="20" name="Picture 19" descr="Shape, square&#10;&#10;Description automatically generated">
            <a:extLst>
              <a:ext uri="{FF2B5EF4-FFF2-40B4-BE49-F238E27FC236}">
                <a16:creationId xmlns:a16="http://schemas.microsoft.com/office/drawing/2014/main" id="{3777237E-A609-8849-A492-D59B8412D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872" y="5320647"/>
            <a:ext cx="3874008" cy="12516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F48E5A-2D2E-A648-BDCC-7856B8881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207" y="5076297"/>
            <a:ext cx="3612736" cy="1718491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8B64E36-9A2C-0644-95E8-C01983A0C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18101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269C-AB49-E64D-9766-995CE28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Geoprocessing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A2AE-C7A4-9047-9BE3-E7FDB33C7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974049"/>
          </a:xfrm>
        </p:spPr>
        <p:txBody>
          <a:bodyPr/>
          <a:lstStyle/>
          <a:p>
            <a:r>
              <a:rPr lang="en-US" dirty="0"/>
              <a:t>Note that raster files can be subjected to similar operations, they just get applied slightly differently.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822D9-367C-3249-A5ED-09C956FD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F7ED0-2FE7-494D-A91B-9D7343F0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C7C9D4-B2AB-C148-B44F-1639C03314B6}"/>
              </a:ext>
            </a:extLst>
          </p:cNvPr>
          <p:cNvSpPr txBox="1">
            <a:spLocks/>
          </p:cNvSpPr>
          <p:nvPr/>
        </p:nvSpPr>
        <p:spPr>
          <a:xfrm>
            <a:off x="7916199" y="2469139"/>
            <a:ext cx="1832347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Update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B9AA72-0FA9-7048-AE2D-33CBE86ADB68}"/>
              </a:ext>
            </a:extLst>
          </p:cNvPr>
          <p:cNvSpPr txBox="1">
            <a:spLocks/>
          </p:cNvSpPr>
          <p:nvPr/>
        </p:nvSpPr>
        <p:spPr>
          <a:xfrm>
            <a:off x="1887414" y="2535593"/>
            <a:ext cx="3672138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Symmetrical Difference</a:t>
            </a: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F57F8665-7808-F941-AC36-55A5B6B6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61" y="3204452"/>
            <a:ext cx="4343400" cy="1718268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2C2AA0CD-1D6F-7749-9BF4-96272E6F5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70" y="3157212"/>
            <a:ext cx="3687949" cy="1765508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8A9A38-C7AA-A340-86B1-9CF6D34B2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224118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7364-A95B-0146-85E8-F7579FEF3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2BC00-22D7-B74B-AA74-14AEE7E66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470454"/>
          </a:xfrm>
        </p:spPr>
        <p:txBody>
          <a:bodyPr/>
          <a:lstStyle/>
          <a:p>
            <a:r>
              <a:rPr lang="en-US" i="1" dirty="0"/>
              <a:t>Geospatial Analysis</a:t>
            </a:r>
            <a:r>
              <a:rPr lang="en-US" dirty="0"/>
              <a:t>, de Smith (2020): </a:t>
            </a:r>
            <a:r>
              <a:rPr lang="en-US" dirty="0">
                <a:hlinkClick r:id="rId2"/>
              </a:rPr>
              <a:t>https://www.spatialanalysisonline.com/HTML/index.html</a:t>
            </a:r>
            <a:endParaRPr lang="en-US" dirty="0"/>
          </a:p>
          <a:p>
            <a:r>
              <a:rPr lang="en-US" i="1" dirty="0"/>
              <a:t>Principles of Geographic Information Systems</a:t>
            </a:r>
            <a:r>
              <a:rPr lang="en-US" dirty="0"/>
              <a:t>, Huisman &amp; de By: </a:t>
            </a:r>
            <a:r>
              <a:rPr lang="en-US" dirty="0">
                <a:hlinkClick r:id="rId3"/>
              </a:rPr>
              <a:t>https://webapps.itc.utwente.nl/librarywww/papers_2009/general/principlesgis.pdf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2E329-391D-704A-8DCB-CF8F1313D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DD247-32F4-A04F-A84B-D68E2813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A75268C-4076-F847-BA43-60927B620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193" y="3665223"/>
            <a:ext cx="2012818" cy="2607277"/>
          </a:xfrm>
          <a:prstGeom prst="rect">
            <a:avLst/>
          </a:prstGeom>
        </p:spPr>
      </p:pic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CAF56D9-8D32-AE42-945B-2F8414C00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43" y="3673983"/>
            <a:ext cx="1727320" cy="2607276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1EB0D1E-5153-ED47-AB16-28BB30358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1872" y="3665223"/>
            <a:ext cx="2111221" cy="2558708"/>
          </a:xfrm>
          <a:prstGeom prst="rect">
            <a:avLst/>
          </a:prstGeom>
        </p:spPr>
      </p:pic>
      <p:pic>
        <p:nvPicPr>
          <p:cNvPr id="14" name="Picture 13" descr="A picture containing text, sitting, laying, table&#10;&#10;Description automatically generated">
            <a:extLst>
              <a:ext uri="{FF2B5EF4-FFF2-40B4-BE49-F238E27FC236}">
                <a16:creationId xmlns:a16="http://schemas.microsoft.com/office/drawing/2014/main" id="{E3690996-425B-1B40-981A-8684AE97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430" y="3673983"/>
            <a:ext cx="1913913" cy="2558708"/>
          </a:xfrm>
          <a:prstGeom prst="rect">
            <a:avLst/>
          </a:prstGeom>
        </p:spPr>
      </p:pic>
      <p:pic>
        <p:nvPicPr>
          <p:cNvPr id="16" name="Picture 15" descr="A close up of a newspaper&#10;&#10;Description automatically generated">
            <a:extLst>
              <a:ext uri="{FF2B5EF4-FFF2-40B4-BE49-F238E27FC236}">
                <a16:creationId xmlns:a16="http://schemas.microsoft.com/office/drawing/2014/main" id="{AAB9EA3D-899B-3749-807A-61F9EBFD1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2867" y="3665223"/>
            <a:ext cx="2039811" cy="2607277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12F3310-D95E-F545-A29B-740D2D132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011204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92B1-63F4-9641-AAD4-900447B0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Symbolizing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49CC6-0D59-724B-949E-61BD22DC5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0EFBB-5AF4-7A4F-AA45-CF426BE60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2F30-B9D3-8447-B70F-2E6817BC5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A8B5937-88A2-F841-AE10-7409172FCC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262342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FB07-328E-E34E-8600-B346D3E0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Making the Data Look Nice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018C9-8978-6847-AF29-BAF86DF47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>
            <a:normAutofit/>
          </a:bodyPr>
          <a:lstStyle/>
          <a:p>
            <a:r>
              <a:rPr lang="en-US" dirty="0"/>
              <a:t>Do some of this formatting before editing the layout</a:t>
            </a:r>
          </a:p>
          <a:p>
            <a:r>
              <a:rPr lang="en-US" dirty="0"/>
              <a:t>Symbology: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Making topography data look nice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Stylizing vector data</a:t>
            </a:r>
          </a:p>
          <a:p>
            <a:pPr lvl="2"/>
            <a:r>
              <a:rPr lang="en-US" sz="1800">
                <a:solidFill>
                  <a:schemeClr val="tx1"/>
                </a:solidFill>
              </a:rPr>
              <a:t>Fill</a:t>
            </a:r>
          </a:p>
          <a:p>
            <a:pPr lvl="2"/>
            <a:r>
              <a:rPr lang="en-US" sz="1800">
                <a:solidFill>
                  <a:schemeClr val="tx1"/>
                </a:solidFill>
              </a:rPr>
              <a:t>Stroke</a:t>
            </a:r>
          </a:p>
          <a:p>
            <a:pPr lvl="2"/>
            <a:r>
              <a:rPr lang="en-US" sz="1800">
                <a:solidFill>
                  <a:schemeClr val="tx1"/>
                </a:solidFill>
              </a:rPr>
              <a:t>Transparency</a:t>
            </a:r>
          </a:p>
          <a:p>
            <a:r>
              <a:rPr lang="en-US"/>
              <a:t>Label </a:t>
            </a:r>
            <a:r>
              <a:rPr lang="en-US" dirty="0"/>
              <a:t>Making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Easy Custom Labels + Memory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C1880D-D1A9-164B-BBD1-10BBB321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530" y="1828800"/>
            <a:ext cx="4340459" cy="4351337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7B6CD-26FE-B148-B59F-CD12644E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11/10/21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02D81-1D07-D640-A4CC-DBD70ECA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D257D15-D6BA-414D-8A4A-41E673E81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897626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B137-906E-4142-A58F-2361195E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C718-09D7-7244-861A-3D05AF145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D3DED-5EC0-684A-9C74-A849863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04533-2869-8E4D-8CA5-AA5EED33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6891A7-FE36-364F-A838-2264D957C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831711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055F-D243-E744-B7C9-EC1F85C0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Layout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4767E77-5E50-D74E-8EFC-CBA74FC1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9" y="2438399"/>
            <a:ext cx="5633747" cy="2971801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85E-DBCD-7E4C-A161-DE2378345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>
            <a:normAutofit/>
          </a:bodyPr>
          <a:lstStyle/>
          <a:p>
            <a:r>
              <a:rPr lang="en-US" sz="1500" dirty="0"/>
              <a:t>Elements we want: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Main Map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Regional Inset Map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Legend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North Arrow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Scale bar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Grid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Labels for important features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Text box summarizing findings</a:t>
            </a:r>
          </a:p>
          <a:p>
            <a:r>
              <a:rPr lang="en-US" sz="1500" dirty="0"/>
              <a:t>Things to keep in mind: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Map Scale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Locking of display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Legend items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Aesthetic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F11C9-AB5E-774A-8190-C61F74E3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11/10/21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76829-EBF1-9841-950F-EF4896E7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D9AF635-0203-7F47-9DEB-A873AC90E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79357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1E45-5F76-E541-BACC-8D1061E9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for next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73EE8-CA6D-F146-AC9A-9D1EDE1C0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27829-A198-7748-8564-5919682B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5A2EF-AD5E-3241-8A54-D5F11599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FC71E6C-9F18-8644-8838-479DE721C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65690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9869-CAD4-3840-912C-CF26557B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#30DayMapChallenge</a:t>
            </a:r>
            <a:endParaRPr lang="en-US" dirty="0"/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20D1837-DA47-794E-8D1B-56C891555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1353" y="1897380"/>
            <a:ext cx="3701671" cy="306324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BB3A1-1F7F-3646-9887-9A03B5B66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E60A2C-74EA-5440-B871-B3F0FDD50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F0461EAC-4897-C749-BA38-FE3A43CB3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280" y="3237088"/>
            <a:ext cx="4100698" cy="3447063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6CD31D-6948-3846-BB8B-5962ACBB1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054" y="365760"/>
            <a:ext cx="3980458" cy="3447063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3BBDC84-869D-AF46-83AF-B65092A22D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893301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CB69-B4D3-E04A-A414-D5BF088C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Course Outline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F4FB-9D15-3840-9E2B-97EDC56F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371600"/>
            <a:ext cx="8595360" cy="5486400"/>
          </a:xfrm>
        </p:spPr>
        <p:txBody>
          <a:bodyPr>
            <a:normAutofit/>
          </a:bodyPr>
          <a:lstStyle/>
          <a:p>
            <a:r>
              <a:rPr lang="en-US" dirty="0"/>
              <a:t>Wed. Nov. 3</a:t>
            </a:r>
            <a:r>
              <a:rPr lang="en-US" baseline="30000" dirty="0"/>
              <a:t>rd</a:t>
            </a:r>
            <a:r>
              <a:rPr lang="en-US" dirty="0"/>
              <a:t>: Session 1 – Principles for using GIS in the Geosciences</a:t>
            </a:r>
          </a:p>
          <a:p>
            <a:pPr lvl="1"/>
            <a:r>
              <a:rPr lang="en-US" dirty="0"/>
              <a:t>Course Objectives</a:t>
            </a:r>
          </a:p>
          <a:p>
            <a:pPr lvl="1"/>
            <a:r>
              <a:rPr lang="en-US" dirty="0"/>
              <a:t>Principles of GIS</a:t>
            </a:r>
          </a:p>
          <a:p>
            <a:pPr lvl="1"/>
            <a:r>
              <a:rPr lang="en-US" dirty="0"/>
              <a:t>Tour of the Interface</a:t>
            </a:r>
          </a:p>
          <a:p>
            <a:r>
              <a:rPr lang="en-US" b="1" dirty="0"/>
              <a:t>Wed. Nov. 10</a:t>
            </a:r>
            <a:r>
              <a:rPr lang="en-US" b="1" baseline="30000" dirty="0"/>
              <a:t>th</a:t>
            </a:r>
            <a:r>
              <a:rPr lang="en-US" b="1" dirty="0"/>
              <a:t>: Session 2 – Beginner GIS Exercises</a:t>
            </a:r>
          </a:p>
          <a:p>
            <a:pPr lvl="1"/>
            <a:r>
              <a:rPr lang="en-US" dirty="0"/>
              <a:t>Guagua Pichincha Hazard Assessment (Exercise #1)</a:t>
            </a:r>
          </a:p>
          <a:p>
            <a:pPr lvl="1"/>
            <a:r>
              <a:rPr lang="en-US" dirty="0"/>
              <a:t>Projections + Data Types</a:t>
            </a:r>
          </a:p>
          <a:p>
            <a:pPr lvl="1"/>
            <a:r>
              <a:rPr lang="en-US" dirty="0"/>
              <a:t>Managing Layers, Manipulating Data, Designing Your Map</a:t>
            </a:r>
          </a:p>
          <a:p>
            <a:r>
              <a:rPr lang="en-US" dirty="0"/>
              <a:t>Wed. Nov 17</a:t>
            </a:r>
            <a:r>
              <a:rPr lang="en-US" baseline="30000" dirty="0"/>
              <a:t>th</a:t>
            </a:r>
            <a:r>
              <a:rPr lang="en-US" dirty="0"/>
              <a:t>: Session 3 – Intermediate GIS Exercises</a:t>
            </a:r>
          </a:p>
          <a:p>
            <a:pPr lvl="1"/>
            <a:r>
              <a:rPr lang="en-US" dirty="0"/>
              <a:t>Getting more out of GIS</a:t>
            </a:r>
          </a:p>
          <a:p>
            <a:pPr lvl="1"/>
            <a:r>
              <a:rPr lang="en-US" dirty="0"/>
              <a:t>Geoprocessing, Spatial Analysis, Data Management, Advanced formatting, </a:t>
            </a:r>
            <a:r>
              <a:rPr lang="en-US" dirty="0" err="1"/>
              <a:t>Geostatistics</a:t>
            </a:r>
            <a:endParaRPr lang="en-US" dirty="0"/>
          </a:p>
          <a:p>
            <a:r>
              <a:rPr lang="en-US" dirty="0"/>
              <a:t>Wed. Nov. 24th: Advanced GIS Exercises </a:t>
            </a:r>
          </a:p>
          <a:p>
            <a:pPr lvl="1"/>
            <a:r>
              <a:rPr lang="en-US" dirty="0"/>
              <a:t>Peak into Advanced GIS</a:t>
            </a:r>
          </a:p>
          <a:p>
            <a:pPr lvl="1"/>
            <a:r>
              <a:rPr lang="en-US" dirty="0"/>
              <a:t>Custom Actions , Model Builder, Python, Google Earth Engine, Databases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EE957-0C46-5C42-B614-C45932F4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86003-911B-7E44-81C7-E0D058F3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6BC45D0-1173-1343-83AD-3C9EFCE0E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786640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FB70C-4F2A-E648-A8B8-801C7B0D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5F6C-414B-6C46-AC13-CE425348F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a project</a:t>
            </a:r>
          </a:p>
          <a:p>
            <a:r>
              <a:rPr lang="en-US" dirty="0"/>
              <a:t>Finding Data</a:t>
            </a:r>
          </a:p>
          <a:p>
            <a:r>
              <a:rPr lang="en-US" dirty="0"/>
              <a:t>Defining CRS/PCS</a:t>
            </a:r>
          </a:p>
          <a:p>
            <a:r>
              <a:rPr lang="en-US" dirty="0"/>
              <a:t>Initial Import + Projection </a:t>
            </a:r>
          </a:p>
          <a:p>
            <a:r>
              <a:rPr lang="en-US" dirty="0"/>
              <a:t>Georeferencing Images</a:t>
            </a:r>
          </a:p>
          <a:p>
            <a:r>
              <a:rPr lang="en-US" dirty="0"/>
              <a:t>Tracing </a:t>
            </a:r>
            <a:r>
              <a:rPr lang="en-US" dirty="0" err="1"/>
              <a:t>Basemaps</a:t>
            </a:r>
            <a:endParaRPr lang="en-US" dirty="0"/>
          </a:p>
          <a:p>
            <a:r>
              <a:rPr lang="en-US" dirty="0"/>
              <a:t>Analysis: Geoprocessing, Statistics, Attributes</a:t>
            </a:r>
          </a:p>
          <a:p>
            <a:r>
              <a:rPr lang="en-US" dirty="0"/>
              <a:t>Visualization and Symbology***</a:t>
            </a:r>
          </a:p>
          <a:p>
            <a:r>
              <a:rPr lang="en-US" dirty="0"/>
              <a:t>Layout Design***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19F90-D68F-234F-B195-0CAA751C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DD8CA-8D81-0941-9989-FF65858E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7306763-2425-B345-B0DA-4AF23DE82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534045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F5AF-8531-ED47-BF43-5DA257C7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6153A-7DD6-BB41-8C41-AD22D9D89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FBE2D-7002-414E-ACD6-B667EC3AE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EAB59-0513-594C-B460-ADD5BC4C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1399321-CDCD-664F-885C-2D76DF4CE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79126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A0B33-F730-DE46-9D33-C78EBDE4E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QGIS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10106-F76F-1D41-A33D-956384B1C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think critically about where GIS fits in to your workflow</a:t>
            </a:r>
          </a:p>
          <a:p>
            <a:r>
              <a:rPr lang="en-US" dirty="0"/>
              <a:t>A few questions to ask yourself:</a:t>
            </a:r>
          </a:p>
          <a:p>
            <a:pPr lvl="1"/>
            <a:r>
              <a:rPr lang="en-US" dirty="0"/>
              <a:t>What stage of my project am I in? And what value would GIS analyses add at different stages?</a:t>
            </a:r>
          </a:p>
          <a:p>
            <a:pPr lvl="2"/>
            <a:r>
              <a:rPr lang="en-US" dirty="0"/>
              <a:t>E.g., in the planning stage, you might want a map and some prospect sites for outcrops. But in the analysis stage, you might want some specific spatial information about your study site</a:t>
            </a:r>
          </a:p>
          <a:p>
            <a:pPr lvl="1"/>
            <a:r>
              <a:rPr lang="en-US" dirty="0"/>
              <a:t>What question am I trying to answer? </a:t>
            </a:r>
          </a:p>
          <a:p>
            <a:pPr lvl="1"/>
            <a:r>
              <a:rPr lang="en-US" dirty="0"/>
              <a:t>Can this question be answered through other means?</a:t>
            </a:r>
          </a:p>
          <a:p>
            <a:pPr lvl="1"/>
            <a:r>
              <a:rPr lang="en-US" dirty="0"/>
              <a:t>Is there data available for this? (short answer: YES)</a:t>
            </a:r>
          </a:p>
          <a:p>
            <a:pPr lvl="2"/>
            <a:r>
              <a:rPr lang="en-US" dirty="0"/>
              <a:t>More important question: Where is the data I need??</a:t>
            </a:r>
          </a:p>
          <a:p>
            <a:pPr lvl="1"/>
            <a:r>
              <a:rPr lang="en-US" dirty="0"/>
              <a:t>What steps do I need to take to answer this question?</a:t>
            </a:r>
          </a:p>
          <a:p>
            <a:pPr lvl="1"/>
            <a:r>
              <a:rPr lang="en-US" dirty="0"/>
              <a:t>What coordinate/projection system should I use?</a:t>
            </a:r>
          </a:p>
          <a:p>
            <a:pPr lvl="1"/>
            <a:r>
              <a:rPr lang="en-US" dirty="0"/>
              <a:t>How am I going to organize my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9446A-60FC-FF46-B5EA-69268842D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EAB56-F623-7F4A-B120-1E73D3238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3B72A8-8F86-CE4B-BD6F-DD3FDEDDB1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9602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368F-B811-CD42-A97F-8E69568F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Exercise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D045F-F3C5-DC48-9CD6-43B618267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Focusing on </a:t>
            </a:r>
            <a:r>
              <a:rPr lang="en-US" b="1" dirty="0"/>
              <a:t>Guagua Pichincha (GP)</a:t>
            </a:r>
            <a:r>
              <a:rPr lang="en-US" dirty="0"/>
              <a:t>, an active volcano adjacent to Ecuador’s capitol, Quito in the Andes</a:t>
            </a:r>
          </a:p>
          <a:p>
            <a:r>
              <a:rPr lang="en-US" dirty="0"/>
              <a:t>Our question: </a:t>
            </a:r>
            <a:r>
              <a:rPr lang="en-US" u="sng" dirty="0"/>
              <a:t>How many people are at risk of exposure to the different eruptive products of Guagua Pichincha Quito?</a:t>
            </a:r>
          </a:p>
          <a:p>
            <a:pPr lvl="1"/>
            <a:r>
              <a:rPr lang="en-US" dirty="0"/>
              <a:t>This question encompasses two hazards: 1) lahars (volcanic mudflows) and 2) ash fall</a:t>
            </a:r>
          </a:p>
          <a:p>
            <a:r>
              <a:rPr lang="en-US" dirty="0"/>
              <a:t>Our role: GIS scientists asked to assess the risk of hazard exposure in the event of a major G.P. eruption</a:t>
            </a:r>
          </a:p>
          <a:p>
            <a:r>
              <a:rPr lang="en-US" dirty="0"/>
              <a:t>I selected this question for a few reasons:</a:t>
            </a:r>
          </a:p>
          <a:p>
            <a:pPr lvl="1"/>
            <a:r>
              <a:rPr lang="en-US" dirty="0"/>
              <a:t>Require datasets that are readily accessibly (</a:t>
            </a:r>
          </a:p>
          <a:p>
            <a:pPr lvl="1"/>
            <a:r>
              <a:rPr lang="en-US" dirty="0"/>
              <a:t>Results verifiable based on previous research</a:t>
            </a:r>
          </a:p>
          <a:p>
            <a:pPr lvl="1"/>
            <a:r>
              <a:rPr lang="en-US" b="1" dirty="0"/>
              <a:t>Analyses straightforward, but encompass the crucial “GIS Toolkit” you’ll get out of this course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DB2F0-56C7-7B4B-87BF-D327BC2C2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1CFC-77DA-9F4D-B113-7945B09F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E4F77AA-7BC4-3640-BDF1-BE8788648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4710387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DF7EF6E-B0AA-2A48-B24B-17DF61901145}" vid="{88F39552-5500-9048-98D2-CF5E11DEBD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2425</Words>
  <Application>Microsoft Macintosh PowerPoint</Application>
  <PresentationFormat>Widescreen</PresentationFormat>
  <Paragraphs>285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Candara</vt:lpstr>
      <vt:lpstr>Century Schoolbook</vt:lpstr>
      <vt:lpstr>Wingdings 2</vt:lpstr>
      <vt:lpstr>View</vt:lpstr>
      <vt:lpstr>GIS for Geoscientists Session 2: Beginner GIS</vt:lpstr>
      <vt:lpstr>Resources for further learning &amp; GIS fun</vt:lpstr>
      <vt:lpstr>Textbooks</vt:lpstr>
      <vt:lpstr>#30DayMapChallenge</vt:lpstr>
      <vt:lpstr> Course Outline  </vt:lpstr>
      <vt:lpstr>Outline of today’s Session</vt:lpstr>
      <vt:lpstr>Making a Plan</vt:lpstr>
      <vt:lpstr>Planning a QGIS Project</vt:lpstr>
      <vt:lpstr>Our Exercise Today</vt:lpstr>
      <vt:lpstr>Volcanoes and History</vt:lpstr>
      <vt:lpstr>Importing + Reprojecting Data</vt:lpstr>
      <vt:lpstr>Importing Data</vt:lpstr>
      <vt:lpstr>Deciding on Coordinates and Projections</vt:lpstr>
      <vt:lpstr>We want something that’s accurate for our study area</vt:lpstr>
      <vt:lpstr>SIRGAS 2000/UTM Zone 17S</vt:lpstr>
      <vt:lpstr>SIRGAS 2000</vt:lpstr>
      <vt:lpstr>Georeferencing</vt:lpstr>
      <vt:lpstr>What is Georeferencing?</vt:lpstr>
      <vt:lpstr>PowerPoint Presentation</vt:lpstr>
      <vt:lpstr>Tracing Basemap</vt:lpstr>
      <vt:lpstr>Creating New Features</vt:lpstr>
      <vt:lpstr>Errors</vt:lpstr>
      <vt:lpstr>Error Sources</vt:lpstr>
      <vt:lpstr>Analysis</vt:lpstr>
      <vt:lpstr>Answering our question </vt:lpstr>
      <vt:lpstr>Defining Key Terms</vt:lpstr>
      <vt:lpstr>Geoprocessing Tools</vt:lpstr>
      <vt:lpstr>Geoprocessing Tools</vt:lpstr>
      <vt:lpstr>Geoprocessing Tools</vt:lpstr>
      <vt:lpstr>Symbolizing</vt:lpstr>
      <vt:lpstr>Making the Data Look Nice </vt:lpstr>
      <vt:lpstr>Layout Management</vt:lpstr>
      <vt:lpstr>Layout</vt:lpstr>
      <vt:lpstr>Thoughts for 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for Geoscientists Session 2: Beginner GIS</dc:title>
  <dc:creator>N.D. Barber</dc:creator>
  <cp:lastModifiedBy>N.D. Barber</cp:lastModifiedBy>
  <cp:revision>12</cp:revision>
  <dcterms:created xsi:type="dcterms:W3CDTF">2020-11-10T00:05:05Z</dcterms:created>
  <dcterms:modified xsi:type="dcterms:W3CDTF">2021-11-10T09:39:51Z</dcterms:modified>
</cp:coreProperties>
</file>